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0E4AE-4600-4AAA-90A2-277E66569D1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B833B-2C32-46DA-A448-736BFC771E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33B8-A621-442B-96F9-0921E30EFB2F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D1CF-79AA-4D7F-8FB4-3B0B029B8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33B8-A621-442B-96F9-0921E30EFB2F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D1CF-79AA-4D7F-8FB4-3B0B029B8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33B8-A621-442B-96F9-0921E30EFB2F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D1CF-79AA-4D7F-8FB4-3B0B029B8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33B8-A621-442B-96F9-0921E30EFB2F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D1CF-79AA-4D7F-8FB4-3B0B029B8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33B8-A621-442B-96F9-0921E30EFB2F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D1CF-79AA-4D7F-8FB4-3B0B029B8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33B8-A621-442B-96F9-0921E30EFB2F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D1CF-79AA-4D7F-8FB4-3B0B029B8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33B8-A621-442B-96F9-0921E30EFB2F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D1CF-79AA-4D7F-8FB4-3B0B029B8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33B8-A621-442B-96F9-0921E30EFB2F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D1CF-79AA-4D7F-8FB4-3B0B029B8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33B8-A621-442B-96F9-0921E30EFB2F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D1CF-79AA-4D7F-8FB4-3B0B029B8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33B8-A621-442B-96F9-0921E30EFB2F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D1CF-79AA-4D7F-8FB4-3B0B029B8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33B8-A621-442B-96F9-0921E30EFB2F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D1CF-79AA-4D7F-8FB4-3B0B029B8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E33B8-A621-442B-96F9-0921E30EFB2F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3D1CF-79AA-4D7F-8FB4-3B0B029B83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ctc.commnet.edu/HP/pages/darling/grammar/clauses.htm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ctc.commnet.edu/HP/pages/darling/grammar/conjunctions.htm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ctc.commnet.edu/HP/pages/darling/grammar/conjunctions.htm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5240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981200" y="4572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Bernard MT Condensed" pitchFamily="18" charset="0"/>
              </a:rPr>
              <a:t>SUBJECT VERB AGREEMENT</a:t>
            </a:r>
            <a:endParaRPr lang="en-US" sz="4000" dirty="0">
              <a:solidFill>
                <a:srgbClr val="C00000"/>
              </a:solidFill>
              <a:latin typeface="Bernard MT Condense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4478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</a:rPr>
              <a:t>Welcome to the PowerPoint Presentation on Subject-Verb Agreement, the </a:t>
            </a:r>
            <a:endParaRPr lang="en-US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086485">
            <a:off x="914400" y="3276600"/>
            <a:ext cx="723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Charcoal"/>
              </a:rPr>
              <a:t>Sore Thumb</a:t>
            </a:r>
            <a:endParaRPr lang="en-US" sz="8800" b="1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/>
                </a:outerShdw>
              </a:effectLst>
              <a:latin typeface="Charco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1" y="5410200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of grammar!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81000" y="4572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Bernard MT Condensed" pitchFamily="18" charset="0"/>
              </a:rPr>
              <a:t>Be careful when lengthy or numerous modifying phrases come between the subject and its verb.</a:t>
            </a:r>
            <a:r>
              <a:rPr lang="en-US" sz="2800" b="1" dirty="0" smtClean="0">
                <a:solidFill>
                  <a:schemeClr val="tx2"/>
                </a:solidFill>
                <a:latin typeface="Bernard MT Condensed" pitchFamily="18" charset="0"/>
              </a:rPr>
              <a:t> </a:t>
            </a:r>
            <a:endParaRPr lang="en-US" sz="2800" b="1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828800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Bernard MT Condensed" pitchFamily="18" charset="0"/>
              </a:rPr>
              <a:t>Tim Berners-Lee, one of America’s most prominent computer scientists and —as a founder of the World Wide Web Consortium — one of the most important figures in the development of the Internet, has been working quietly at M.I.T. for many years.</a:t>
            </a:r>
          </a:p>
          <a:p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419600"/>
            <a:ext cx="815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Bernard MT Condensed" pitchFamily="18" charset="0"/>
              </a:rPr>
              <a:t>The fact that the plural “scientists” and “figures” appear in this sentence has no effect on our choice of a singular verb, “has.”</a:t>
            </a:r>
            <a:endParaRPr lang="en-US" sz="2800" dirty="0" smtClean="0">
              <a:latin typeface="Bernard MT Condensed" pitchFamily="18" charset="0"/>
            </a:endParaRPr>
          </a:p>
          <a:p>
            <a:endParaRPr lang="en-US" sz="2800" dirty="0"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1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457200" y="5334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Bernard MT Condensed" pitchFamily="18" charset="0"/>
              </a:rPr>
              <a:t>With “of phrases,” try turning the sentence “inside-out” to find the right subject-verb combination. </a:t>
            </a:r>
            <a:endParaRPr lang="en-US" sz="2800" b="1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Bernard MT Condensed" pitchFamily="18" charset="0"/>
              </a:rPr>
              <a:t>Connecticut is one of those states that HAVE/HAS adopted a state income tax.</a:t>
            </a:r>
          </a:p>
          <a:p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0480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Bernard MT Condensed" pitchFamily="18" charset="0"/>
              </a:rPr>
              <a:t>Of those states that have adopted a state income tax, Connecticut is one.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6482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Bernard MT Condensed" pitchFamily="18" charset="0"/>
              </a:rPr>
              <a:t>This makes it easy to figure out the verb that belongs in a </a:t>
            </a:r>
            <a:r>
              <a:rPr lang="en-US" sz="2800" b="1" dirty="0" smtClean="0">
                <a:solidFill>
                  <a:schemeClr val="bg1"/>
                </a:solidFill>
                <a:latin typeface="Bernard MT Condensed" pitchFamily="18" charset="0"/>
                <a:hlinkClick r:id="rId3"/>
              </a:rPr>
              <a:t>relative clause</a:t>
            </a:r>
            <a:r>
              <a:rPr lang="en-US" sz="2800" b="1" dirty="0" smtClean="0">
                <a:solidFill>
                  <a:schemeClr val="bg1"/>
                </a:solidFill>
                <a:latin typeface="Bernard MT Condensed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895600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6858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singular subject demands a singular verb; a plural subject demands a plural verb. That is the simple principle behind 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subject-verb agreement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199" y="2667000"/>
            <a:ext cx="75438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FF00"/>
                </a:solidFill>
              </a:rPr>
              <a:t>This presentation will explore some of the difficulties we have with subject-verb agreement and provide some notes about avoiding agreement problems in our own writing. Hyperlinks to the </a:t>
            </a:r>
            <a:r>
              <a:rPr lang="en-US" sz="2400" b="1" u="sng" dirty="0" smtClean="0">
                <a:solidFill>
                  <a:srgbClr val="FFFF00"/>
                </a:solidFill>
              </a:rPr>
              <a:t>Guide to Grammar and Writing</a:t>
            </a:r>
            <a:r>
              <a:rPr lang="en-US" sz="2400" b="1" dirty="0" smtClean="0">
                <a:solidFill>
                  <a:srgbClr val="FFFF00"/>
                </a:solidFill>
              </a:rPr>
              <a:t> are provided in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66FF"/>
                </a:solidFill>
              </a:rPr>
              <a:t>this color. </a:t>
            </a:r>
            <a:r>
              <a:rPr lang="en-US" sz="2400" b="1" dirty="0" smtClean="0">
                <a:solidFill>
                  <a:srgbClr val="FFFF00"/>
                </a:solidFill>
              </a:rPr>
              <a:t>Links between subjects and verbs will be shown with red lines.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23622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762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FF00"/>
                </a:solidFill>
                <a:latin typeface="Arial Black" pitchFamily="34" charset="0"/>
              </a:rPr>
              <a:t>Indefinite pronouns such as </a:t>
            </a:r>
            <a:r>
              <a:rPr lang="en-US" sz="2400" b="1" u="sng" dirty="0" smtClean="0">
                <a:solidFill>
                  <a:srgbClr val="FFFF00"/>
                </a:solidFill>
                <a:latin typeface="Arial Black" pitchFamily="34" charset="0"/>
              </a:rPr>
              <a:t>everyone</a:t>
            </a:r>
            <a:r>
              <a:rPr lang="en-US" sz="2400" b="1" dirty="0" smtClean="0">
                <a:solidFill>
                  <a:srgbClr val="FFFF00"/>
                </a:solidFill>
                <a:latin typeface="Arial Black" pitchFamily="34" charset="0"/>
              </a:rPr>
              <a:t> and </a:t>
            </a:r>
            <a:r>
              <a:rPr lang="en-US" sz="2400" b="1" u="sng" dirty="0" smtClean="0">
                <a:solidFill>
                  <a:srgbClr val="FFFF00"/>
                </a:solidFill>
                <a:latin typeface="Arial Black" pitchFamily="34" charset="0"/>
              </a:rPr>
              <a:t>everybody</a:t>
            </a:r>
            <a:r>
              <a:rPr lang="en-US" sz="2400" b="1" dirty="0" smtClean="0">
                <a:solidFill>
                  <a:srgbClr val="FFFF00"/>
                </a:solidFill>
                <a:latin typeface="Arial Black" pitchFamily="34" charset="0"/>
              </a:rPr>
              <a:t> feel plural to some writers, but they are always singular — and take a singular verb.  </a:t>
            </a:r>
            <a:endParaRPr lang="en-US" sz="24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1" y="22098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2060"/>
                </a:solidFill>
                <a:latin typeface="Bernard MT Condensed" pitchFamily="18" charset="0"/>
              </a:rPr>
              <a:t>Everyone associated with the project is proud to be part of the effort.</a:t>
            </a:r>
            <a:endParaRPr lang="en-US" sz="2800" dirty="0">
              <a:solidFill>
                <a:srgbClr val="002060"/>
              </a:solidFill>
              <a:latin typeface="Bernard MT Condensed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32004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Bernard MT Condensed" pitchFamily="18" charset="0"/>
              </a:rPr>
              <a:t>Someone has to be responsible.</a:t>
            </a:r>
            <a:endParaRPr lang="en-US" sz="2800" b="1" dirty="0">
              <a:solidFill>
                <a:schemeClr val="bg2">
                  <a:lumMod val="2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4419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3886201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rnard MT Condensed" pitchFamily="18" charset="0"/>
              </a:rPr>
              <a:t>Don’t be confused by phrases that come between the subject pronoun and its verb — phrases that may contain plural words.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55626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ernard MT Condensed" pitchFamily="18" charset="0"/>
              </a:rPr>
              <a:t>Each of the project partners is responsible for writing a chapter summary.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53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Bernard MT Condensed" pitchFamily="18" charset="0"/>
              </a:rPr>
              <a:t>The verb that accompanies pronouns such as </a:t>
            </a:r>
            <a:r>
              <a:rPr lang="en-US" sz="2800" b="1" i="1" dirty="0" smtClean="0">
                <a:solidFill>
                  <a:srgbClr val="FFFF00"/>
                </a:solidFill>
                <a:latin typeface="Bernard MT Condensed" pitchFamily="18" charset="0"/>
              </a:rPr>
              <a:t>all</a:t>
            </a:r>
            <a:r>
              <a:rPr lang="en-US" sz="2800" b="1" dirty="0" smtClean="0">
                <a:solidFill>
                  <a:srgbClr val="FFFF00"/>
                </a:solidFill>
                <a:latin typeface="Bernard MT Condensed" pitchFamily="18" charset="0"/>
              </a:rPr>
              <a:t> and </a:t>
            </a:r>
            <a:r>
              <a:rPr lang="en-US" sz="2800" b="1" i="1" dirty="0" smtClean="0">
                <a:solidFill>
                  <a:srgbClr val="FFFF00"/>
                </a:solidFill>
                <a:latin typeface="Bernard MT Condensed" pitchFamily="18" charset="0"/>
              </a:rPr>
              <a:t>some</a:t>
            </a:r>
            <a:r>
              <a:rPr lang="en-US" sz="2800" b="1" dirty="0" smtClean="0">
                <a:solidFill>
                  <a:srgbClr val="FFFF00"/>
                </a:solidFill>
                <a:latin typeface="Bernard MT Condensed" pitchFamily="18" charset="0"/>
              </a:rPr>
              <a:t> will be determined by whether the pronoun is referring to something that is COUNTABLE or not.</a:t>
            </a:r>
          </a:p>
          <a:p>
            <a:endParaRPr lang="en-US" sz="2800" dirty="0">
              <a:solidFill>
                <a:srgbClr val="FFFF00"/>
              </a:solidFill>
              <a:latin typeface="Bernard MT Condense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828800"/>
            <a:ext cx="7973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FF00"/>
                </a:solidFill>
                <a:latin typeface="Bernard MT Condensed" pitchFamily="18" charset="0"/>
              </a:rPr>
              <a:t>Some of the students in the cafeteria have voted already.</a:t>
            </a:r>
            <a:endParaRPr lang="en-US" sz="2800" dirty="0">
              <a:solidFill>
                <a:srgbClr val="FFFF00"/>
              </a:solidFill>
              <a:latin typeface="Bernard MT Condense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590800"/>
            <a:ext cx="6437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Bernard MT Condensed" pitchFamily="18" charset="0"/>
              </a:rPr>
              <a:t>Some of the grain was ruined by the flood.</a:t>
            </a:r>
          </a:p>
          <a:p>
            <a:endParaRPr lang="en-US" sz="2800" dirty="0">
              <a:solidFill>
                <a:srgbClr val="FFFF00"/>
              </a:solidFill>
              <a:latin typeface="Bernard MT Condense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14" descr="Stationery"/>
          <p:cNvSpPr>
            <a:spLocks noChangeArrowheads="1"/>
          </p:cNvSpPr>
          <p:nvPr/>
        </p:nvSpPr>
        <p:spPr bwMode="auto">
          <a:xfrm>
            <a:off x="990600" y="3200400"/>
            <a:ext cx="6781800" cy="6858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dirty="0">
                <a:latin typeface="Courier New Bold" charset="0"/>
              </a:rPr>
              <a:t>“Students” is countable, but we cannot </a:t>
            </a:r>
            <a:endParaRPr lang="en-US" dirty="0" smtClean="0">
              <a:latin typeface="Courier New Bold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latin typeface="Courier New Bold" charset="0"/>
              </a:rPr>
              <a:t>count </a:t>
            </a:r>
            <a:r>
              <a:rPr lang="en-US" dirty="0">
                <a:latin typeface="Courier New Bold" charset="0"/>
              </a:rPr>
              <a:t>“the grain”; it is one lump, one quantity.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96240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Bernard MT Condensed" pitchFamily="18" charset="0"/>
              </a:rPr>
              <a:t>None</a:t>
            </a:r>
            <a:r>
              <a:rPr lang="en-US" sz="2800" b="1" dirty="0" smtClean="0">
                <a:solidFill>
                  <a:srgbClr val="FFFF00"/>
                </a:solidFill>
                <a:latin typeface="Bernard MT Condensed" pitchFamily="18" charset="0"/>
              </a:rPr>
              <a:t>  is usually regarded as singular, but it can be used as a plural pronoun.</a:t>
            </a:r>
            <a:endParaRPr lang="en-US" sz="2800" dirty="0" smtClean="0">
              <a:solidFill>
                <a:srgbClr val="FFFF00"/>
              </a:solidFill>
              <a:latin typeface="Bernard MT Condensed" pitchFamily="18" charset="0"/>
            </a:endParaRPr>
          </a:p>
          <a:p>
            <a:endParaRPr lang="en-US" sz="2800" dirty="0">
              <a:solidFill>
                <a:srgbClr val="FFFF00"/>
              </a:solidFill>
              <a:latin typeface="Bernard MT Condense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52578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FF00"/>
                </a:solidFill>
                <a:latin typeface="Bernard MT Condensed" pitchFamily="18" charset="0"/>
              </a:rPr>
              <a:t>None of the representatives has indicated how he or she will vote. OR None of the representatives have indicated how they will vote.</a:t>
            </a:r>
            <a:endParaRPr lang="en-US" sz="2800" b="1" dirty="0">
              <a:solidFill>
                <a:srgbClr val="FFFF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9" grpId="1" animBg="1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28600" y="0"/>
            <a:ext cx="93726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152400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C000"/>
                </a:solidFill>
                <a:latin typeface="Bernard MT Condensed" pitchFamily="18" charset="0"/>
              </a:rPr>
              <a:t>With fractional expressions (fractions or decimal equivalents), the verb will be determined by what is being measured: is it </a:t>
            </a:r>
            <a:r>
              <a:rPr lang="en-US" sz="2800" b="1" u="sng" dirty="0" smtClean="0">
                <a:solidFill>
                  <a:srgbClr val="FFC000"/>
                </a:solidFill>
                <a:latin typeface="Bernard MT Condensed" pitchFamily="18" charset="0"/>
              </a:rPr>
              <a:t>COUNTABLE</a:t>
            </a:r>
            <a:r>
              <a:rPr lang="en-US" sz="2800" b="1" dirty="0" smtClean="0">
                <a:solidFill>
                  <a:srgbClr val="FFC000"/>
                </a:solidFill>
                <a:latin typeface="Bernard MT Condensed" pitchFamily="18" charset="0"/>
              </a:rPr>
              <a:t> or not.</a:t>
            </a:r>
            <a:endParaRPr lang="en-US" sz="2800" b="1" dirty="0">
              <a:solidFill>
                <a:srgbClr val="FFC000"/>
              </a:solidFill>
              <a:latin typeface="Bernard MT Condense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76400"/>
            <a:ext cx="46474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Bernard MT Condensed" pitchFamily="18" charset="0"/>
              </a:rPr>
              <a:t>Two-fifths of the </a:t>
            </a:r>
            <a:r>
              <a:rPr lang="en-US" sz="2800" b="1" u="sng" dirty="0" smtClean="0">
                <a:solidFill>
                  <a:srgbClr val="FFC000"/>
                </a:solidFill>
                <a:latin typeface="Bernard MT Condensed" pitchFamily="18" charset="0"/>
              </a:rPr>
              <a:t>grain</a:t>
            </a:r>
            <a:r>
              <a:rPr lang="en-US" sz="2800" b="1" dirty="0" smtClean="0">
                <a:solidFill>
                  <a:srgbClr val="FFC000"/>
                </a:solidFill>
                <a:latin typeface="Bernard MT Condensed" pitchFamily="18" charset="0"/>
              </a:rPr>
              <a:t> is ruined.</a:t>
            </a:r>
            <a:endParaRPr lang="en-US" sz="2800" dirty="0" smtClean="0">
              <a:solidFill>
                <a:srgbClr val="FFC000"/>
              </a:solidFill>
              <a:latin typeface="Bernard MT Condensed" pitchFamily="18" charset="0"/>
            </a:endParaRPr>
          </a:p>
          <a:p>
            <a:endParaRPr lang="en-US" sz="2800" dirty="0">
              <a:solidFill>
                <a:srgbClr val="FFC000"/>
              </a:solidFill>
              <a:latin typeface="Bernard MT Condense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3622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Bernard MT Condensed" pitchFamily="18" charset="0"/>
              </a:rPr>
              <a:t>One-half of the </a:t>
            </a:r>
            <a:r>
              <a:rPr lang="en-US" sz="2800" b="1" u="sng" dirty="0" smtClean="0">
                <a:solidFill>
                  <a:srgbClr val="FFC000"/>
                </a:solidFill>
                <a:latin typeface="Bernard MT Condensed" pitchFamily="18" charset="0"/>
              </a:rPr>
              <a:t>students</a:t>
            </a:r>
            <a:r>
              <a:rPr lang="en-US" sz="2800" b="1" dirty="0" smtClean="0">
                <a:solidFill>
                  <a:srgbClr val="FFC000"/>
                </a:solidFill>
                <a:latin typeface="Bernard MT Condensed" pitchFamily="18" charset="0"/>
              </a:rPr>
              <a:t> were convinced that there would be no final exams this year.</a:t>
            </a:r>
          </a:p>
          <a:p>
            <a:endParaRPr lang="en-US" sz="2800" dirty="0">
              <a:solidFill>
                <a:srgbClr val="FFC000"/>
              </a:solidFill>
              <a:latin typeface="Bernard MT Condense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429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C000"/>
                </a:solidFill>
                <a:latin typeface="Bernard MT Condensed" pitchFamily="18" charset="0"/>
              </a:rPr>
              <a:t>Of all the </a:t>
            </a:r>
            <a:r>
              <a:rPr lang="en-US" sz="2800" b="1" u="sng" dirty="0" smtClean="0">
                <a:solidFill>
                  <a:srgbClr val="FFC000"/>
                </a:solidFill>
                <a:latin typeface="Bernard MT Condensed" pitchFamily="18" charset="0"/>
              </a:rPr>
              <a:t>returns</a:t>
            </a:r>
            <a:r>
              <a:rPr lang="en-US" sz="2800" b="1" dirty="0" smtClean="0">
                <a:solidFill>
                  <a:srgbClr val="FFC000"/>
                </a:solidFill>
                <a:latin typeface="Bernard MT Condensed" pitchFamily="18" charset="0"/>
              </a:rPr>
              <a:t> we have counted so far, fifty percent are in favor of the referendum.</a:t>
            </a:r>
            <a:endParaRPr lang="en-US" sz="2800" b="1" dirty="0">
              <a:solidFill>
                <a:srgbClr val="FFC000"/>
              </a:solidFill>
              <a:latin typeface="Bernard MT Condense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64820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Bernard MT Condensed" pitchFamily="18" charset="0"/>
              </a:rPr>
              <a:t>A majority of </a:t>
            </a:r>
            <a:r>
              <a:rPr lang="en-US" sz="2800" b="1" u="sng" dirty="0" smtClean="0">
                <a:solidFill>
                  <a:srgbClr val="FFC000"/>
                </a:solidFill>
                <a:latin typeface="Bernard MT Condensed" pitchFamily="18" charset="0"/>
              </a:rPr>
              <a:t>the student body</a:t>
            </a:r>
            <a:r>
              <a:rPr lang="en-US" sz="2800" b="1" dirty="0" smtClean="0">
                <a:solidFill>
                  <a:srgbClr val="FFC000"/>
                </a:solidFill>
                <a:latin typeface="Bernard MT Condensed" pitchFamily="18" charset="0"/>
              </a:rPr>
              <a:t> is in favor of asking the Dean to stay another year.</a:t>
            </a:r>
          </a:p>
          <a:p>
            <a:endParaRPr lang="en-US" sz="2800" dirty="0">
              <a:solidFill>
                <a:srgbClr val="FFC0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609600" y="9144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Bernard MT Condensed" pitchFamily="18" charset="0"/>
              </a:rPr>
              <a:t>Phrases such as</a:t>
            </a:r>
            <a:r>
              <a:rPr lang="en-US" sz="2800" b="1" dirty="0" smtClean="0">
                <a:latin typeface="Bernard MT Condensed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Bernard MT Condensed" pitchFamily="18" charset="0"/>
              </a:rPr>
              <a:t>together with, along with</a:t>
            </a:r>
            <a:r>
              <a:rPr lang="en-US" sz="2800" b="1" dirty="0" smtClean="0">
                <a:solidFill>
                  <a:schemeClr val="bg1"/>
                </a:solidFill>
                <a:latin typeface="Bernard MT Condensed" pitchFamily="18" charset="0"/>
              </a:rPr>
              <a:t>, and</a:t>
            </a:r>
            <a:r>
              <a:rPr lang="en-US" sz="2800" b="1" dirty="0" smtClean="0">
                <a:latin typeface="Bernard MT Condensed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Bernard MT Condensed" pitchFamily="18" charset="0"/>
              </a:rPr>
              <a:t>as well as</a:t>
            </a:r>
            <a:r>
              <a:rPr lang="en-US" sz="2800" b="1" dirty="0" smtClean="0">
                <a:latin typeface="Bernard MT Condensed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Bernard MT Condensed" pitchFamily="18" charset="0"/>
              </a:rPr>
              <a:t>seem to join subjects, but they do not work the same as </a:t>
            </a:r>
            <a:r>
              <a:rPr lang="en-US" sz="2800" b="1" i="1" dirty="0" smtClean="0">
                <a:solidFill>
                  <a:schemeClr val="bg1"/>
                </a:solidFill>
                <a:latin typeface="Bernard MT Condensed" pitchFamily="18" charset="0"/>
              </a:rPr>
              <a:t>and</a:t>
            </a:r>
            <a:r>
              <a:rPr lang="en-US" sz="2800" b="1" dirty="0" smtClean="0">
                <a:solidFill>
                  <a:schemeClr val="bg1"/>
                </a:solidFill>
                <a:latin typeface="Bernard MT Condensed" pitchFamily="18" charset="0"/>
              </a:rPr>
              <a:t>: they are </a:t>
            </a:r>
            <a:r>
              <a:rPr lang="en-US" sz="2800" b="1" u="sng" dirty="0" smtClean="0">
                <a:solidFill>
                  <a:schemeClr val="bg1"/>
                </a:solidFill>
                <a:latin typeface="Bernard MT Condensed" pitchFamily="18" charset="0"/>
              </a:rPr>
              <a:t>not</a:t>
            </a:r>
            <a:r>
              <a:rPr lang="en-US" sz="2800" b="1" dirty="0" smtClean="0">
                <a:solidFill>
                  <a:schemeClr val="bg1"/>
                </a:solidFill>
                <a:latin typeface="Bernard MT Condensed" pitchFamily="18" charset="0"/>
              </a:rPr>
              <a:t> conjunctions.</a:t>
            </a:r>
            <a:endParaRPr lang="en-US" sz="2800" b="1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8194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Bernard MT Condensed" pitchFamily="18" charset="0"/>
              </a:rPr>
              <a:t>Some of the hay in the barn, as well as some major pieces of farm equipment, was ruined in the flood.</a:t>
            </a:r>
            <a:endParaRPr lang="en-US" sz="2800" dirty="0" smtClean="0">
              <a:solidFill>
                <a:srgbClr val="FFFF00"/>
              </a:solidFill>
              <a:latin typeface="Bernard MT Condensed" pitchFamily="18" charset="0"/>
            </a:endParaRPr>
          </a:p>
          <a:p>
            <a:endParaRPr lang="en-US" sz="2800" dirty="0">
              <a:solidFill>
                <a:srgbClr val="FFFF00"/>
              </a:solidFill>
              <a:latin typeface="Bernard MT Condense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343400"/>
            <a:ext cx="73152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bg2"/>
                </a:solidFill>
                <a:latin typeface="Bernard MT Condensed" pitchFamily="18" charset="0"/>
              </a:rPr>
              <a:t>The major spending bill before Congress, together with some other bills that are awaiting action, is going to cost taxpayers plenty.</a:t>
            </a:r>
            <a:endParaRPr lang="en-US" sz="2800" b="1" dirty="0">
              <a:solidFill>
                <a:schemeClr val="bg2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304800" y="45720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Arial Black" pitchFamily="34" charset="0"/>
              </a:rPr>
              <a:t>In formal writing, when </a:t>
            </a:r>
            <a:r>
              <a:rPr lang="en-US" sz="2000" b="1" i="1" dirty="0" smtClean="0">
                <a:solidFill>
                  <a:schemeClr val="bg1"/>
                </a:solidFill>
                <a:latin typeface="Arial Black" pitchFamily="34" charset="0"/>
              </a:rPr>
              <a:t>either</a:t>
            </a:r>
            <a:r>
              <a:rPr lang="en-US" sz="2000" b="1" dirty="0" smtClean="0">
                <a:solidFill>
                  <a:schemeClr val="bg1"/>
                </a:solidFill>
                <a:latin typeface="Arial Black" pitchFamily="34" charset="0"/>
              </a:rPr>
              <a:t> and </a:t>
            </a:r>
            <a:r>
              <a:rPr lang="en-US" sz="2000" b="1" i="1" dirty="0" smtClean="0">
                <a:solidFill>
                  <a:schemeClr val="bg1"/>
                </a:solidFill>
                <a:latin typeface="Arial Black" pitchFamily="34" charset="0"/>
              </a:rPr>
              <a:t>neither</a:t>
            </a:r>
            <a:r>
              <a:rPr lang="en-US" sz="2000" b="1" dirty="0" smtClean="0">
                <a:solidFill>
                  <a:schemeClr val="bg1"/>
                </a:solidFill>
                <a:latin typeface="Arial Black" pitchFamily="34" charset="0"/>
              </a:rPr>
              <a:t> appear as a subject alone (without their sidekicks </a:t>
            </a:r>
            <a:r>
              <a:rPr lang="en-US" sz="2000" b="1" i="1" dirty="0" smtClean="0">
                <a:solidFill>
                  <a:schemeClr val="bg1"/>
                </a:solidFill>
                <a:latin typeface="Arial Black" pitchFamily="34" charset="0"/>
              </a:rPr>
              <a:t>or</a:t>
            </a:r>
            <a:r>
              <a:rPr lang="en-US" sz="2000" b="1" dirty="0" smtClean="0">
                <a:solidFill>
                  <a:schemeClr val="bg1"/>
                </a:solidFill>
                <a:latin typeface="Arial Black" pitchFamily="34" charset="0"/>
              </a:rPr>
              <a:t> and </a:t>
            </a:r>
            <a:r>
              <a:rPr lang="en-US" sz="2000" b="1" i="1" dirty="0" smtClean="0">
                <a:solidFill>
                  <a:schemeClr val="bg1"/>
                </a:solidFill>
                <a:latin typeface="Arial Black" pitchFamily="34" charset="0"/>
              </a:rPr>
              <a:t>nor</a:t>
            </a:r>
            <a:r>
              <a:rPr lang="en-US" sz="2000" b="1" dirty="0" smtClean="0">
                <a:solidFill>
                  <a:schemeClr val="bg1"/>
                </a:solidFill>
                <a:latin typeface="Arial Black" pitchFamily="34" charset="0"/>
              </a:rPr>
              <a:t>), they are singular. This is true even though the subject seems to be two things.</a:t>
            </a:r>
            <a:endParaRPr lang="en-US" sz="2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8288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Neither of these choices appears to be satisfactory.</a:t>
            </a:r>
            <a:endParaRPr lang="en-US" sz="2000" dirty="0" smtClean="0">
              <a:solidFill>
                <a:schemeClr val="bg1">
                  <a:lumMod val="95000"/>
                </a:schemeClr>
              </a:solidFill>
              <a:latin typeface="Arial Black" pitchFamily="34" charset="0"/>
            </a:endParaRPr>
          </a:p>
          <a:p>
            <a:endParaRPr lang="en-US" sz="2000" dirty="0">
              <a:solidFill>
                <a:schemeClr val="bg1">
                  <a:lumMod val="95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5908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The purchasing office will lend me a company car or compensate me for travel expenses. Either is fine with me.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41148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 Black" pitchFamily="34" charset="0"/>
              </a:rPr>
              <a:t>When </a:t>
            </a:r>
            <a:r>
              <a:rPr lang="en-US" sz="2000" b="1" i="1" dirty="0" smtClean="0">
                <a:solidFill>
                  <a:schemeClr val="bg1"/>
                </a:solidFill>
                <a:latin typeface="Arial Black" pitchFamily="34" charset="0"/>
              </a:rPr>
              <a:t>either</a:t>
            </a:r>
            <a:r>
              <a:rPr lang="en-US" sz="2000" b="1" dirty="0" smtClean="0">
                <a:solidFill>
                  <a:schemeClr val="bg1"/>
                </a:solidFill>
                <a:latin typeface="Arial Black" pitchFamily="34" charset="0"/>
              </a:rPr>
              <a:t> and </a:t>
            </a:r>
            <a:r>
              <a:rPr lang="en-US" sz="2000" b="1" i="1" dirty="0" smtClean="0">
                <a:solidFill>
                  <a:schemeClr val="bg1"/>
                </a:solidFill>
                <a:latin typeface="Arial Black" pitchFamily="34" charset="0"/>
              </a:rPr>
              <a:t>neither</a:t>
            </a:r>
            <a:r>
              <a:rPr lang="en-US" sz="2000" b="1" dirty="0" smtClean="0">
                <a:solidFill>
                  <a:schemeClr val="bg1"/>
                </a:solidFill>
                <a:latin typeface="Arial Black" pitchFamily="34" charset="0"/>
              </a:rPr>
              <a:t> act as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smtClean="0">
                <a:latin typeface="Arial Black" pitchFamily="34" charset="0"/>
                <a:hlinkClick r:id="rId3"/>
              </a:rPr>
              <a:t>correlative conjunctions</a:t>
            </a:r>
            <a:r>
              <a:rPr lang="en-US" sz="2000" b="1" dirty="0" smtClean="0">
                <a:solidFill>
                  <a:schemeClr val="bg1"/>
                </a:solidFill>
                <a:latin typeface="Arial Black" pitchFamily="34" charset="0"/>
              </a:rPr>
              <a:t>, however, life becomes a bit more complicated!</a:t>
            </a:r>
            <a:endParaRPr lang="en-US" sz="2000" dirty="0" smtClean="0">
              <a:latin typeface="Arial Black" pitchFamily="34" charset="0"/>
            </a:endParaRPr>
          </a:p>
          <a:p>
            <a:endParaRPr lang="en-US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2286000" y="160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81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Bernard MT Condensed" pitchFamily="18" charset="0"/>
              </a:rPr>
              <a:t>When </a:t>
            </a:r>
            <a:r>
              <a:rPr lang="en-US" sz="2400" b="1" i="1" dirty="0" smtClean="0">
                <a:solidFill>
                  <a:schemeClr val="bg1">
                    <a:lumMod val="95000"/>
                  </a:schemeClr>
                </a:solidFill>
                <a:latin typeface="Bernard MT Condensed" pitchFamily="18" charset="0"/>
              </a:rPr>
              <a:t>either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Bernard MT Condensed" pitchFamily="18" charset="0"/>
              </a:rPr>
              <a:t> and </a:t>
            </a:r>
            <a:r>
              <a:rPr lang="en-US" sz="2400" b="1" i="1" dirty="0" smtClean="0">
                <a:solidFill>
                  <a:schemeClr val="bg1">
                    <a:lumMod val="95000"/>
                  </a:schemeClr>
                </a:solidFill>
                <a:latin typeface="Bernard MT Condensed" pitchFamily="18" charset="0"/>
              </a:rPr>
              <a:t>neither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Bernard MT Condensed" pitchFamily="18" charset="0"/>
              </a:rPr>
              <a:t> act as </a:t>
            </a:r>
            <a:r>
              <a:rPr lang="en-US" sz="2400" b="1" dirty="0" smtClean="0">
                <a:solidFill>
                  <a:srgbClr val="FFFF00"/>
                </a:solidFill>
                <a:latin typeface="Bernard MT Condensed" pitchFamily="18" charset="0"/>
                <a:hlinkClick r:id="rId3"/>
              </a:rPr>
              <a:t>correlative conjunctions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Bernard MT Condensed" pitchFamily="18" charset="0"/>
              </a:rPr>
              <a:t>, the subject that is </a:t>
            </a:r>
            <a:r>
              <a:rPr lang="en-US" sz="2400" b="1" u="sng" dirty="0" smtClean="0">
                <a:solidFill>
                  <a:schemeClr val="bg1">
                    <a:lumMod val="95000"/>
                  </a:schemeClr>
                </a:solidFill>
                <a:latin typeface="Bernard MT Condensed" pitchFamily="18" charset="0"/>
              </a:rPr>
              <a:t>closer to the verb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Bernard MT Condensed" pitchFamily="18" charset="0"/>
              </a:rPr>
              <a:t> determines the </a:t>
            </a:r>
            <a:r>
              <a:rPr lang="en-US" sz="2400" b="1" u="sng" dirty="0" smtClean="0">
                <a:solidFill>
                  <a:schemeClr val="bg1">
                    <a:lumMod val="95000"/>
                  </a:schemeClr>
                </a:solidFill>
                <a:latin typeface="Bernard MT Condensed" pitchFamily="18" charset="0"/>
              </a:rPr>
              <a:t>number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Bernard MT Condensed" pitchFamily="18" charset="0"/>
              </a:rPr>
              <a:t> (singular or plural form) of the verb.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905000"/>
            <a:ext cx="70575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Bernard MT Condensed" pitchFamily="18" charset="0"/>
              </a:rPr>
              <a:t>Neither the principal nor the teachers are at fault.</a:t>
            </a:r>
            <a:endParaRPr lang="en-US" sz="28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819400"/>
            <a:ext cx="7238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Bernard MT Condensed" pitchFamily="18" charset="0"/>
              </a:rPr>
              <a:t>Either the teachers or the principal has to be responsible for the year-end festival.</a:t>
            </a:r>
          </a:p>
          <a:p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5634" y="4343400"/>
            <a:ext cx="77101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Bernard MT Condensed" pitchFamily="18" charset="0"/>
              </a:rPr>
              <a:t>Has either the President or his aides been in touch with you?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81000" y="6096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C000"/>
                </a:solidFill>
                <a:latin typeface="Arial Black" pitchFamily="34" charset="0"/>
              </a:rPr>
              <a:t>When an </a:t>
            </a:r>
            <a:r>
              <a:rPr lang="en-US" sz="2400" b="1" u="sng" dirty="0" smtClean="0">
                <a:solidFill>
                  <a:srgbClr val="FFC000"/>
                </a:solidFill>
                <a:latin typeface="Arial Black" pitchFamily="34" charset="0"/>
              </a:rPr>
              <a:t>expletive construction</a:t>
            </a:r>
            <a:r>
              <a:rPr lang="en-US" sz="2400" b="1" dirty="0" smtClean="0">
                <a:solidFill>
                  <a:srgbClr val="FFC000"/>
                </a:solidFill>
                <a:latin typeface="Arial Black" pitchFamily="34" charset="0"/>
              </a:rPr>
              <a:t> (</a:t>
            </a:r>
            <a:r>
              <a:rPr lang="en-US" sz="2400" b="1" i="1" dirty="0" smtClean="0">
                <a:solidFill>
                  <a:srgbClr val="FFC000"/>
                </a:solidFill>
                <a:latin typeface="Arial Black" pitchFamily="34" charset="0"/>
              </a:rPr>
              <a:t>there is, there are, here is</a:t>
            </a:r>
            <a:r>
              <a:rPr lang="en-US" sz="2400" b="1" dirty="0" smtClean="0">
                <a:solidFill>
                  <a:srgbClr val="FFC000"/>
                </a:solidFill>
                <a:latin typeface="Arial Black" pitchFamily="34" charset="0"/>
              </a:rPr>
              <a:t>, etc.) begins a sentence, the subject (which determines the number of the verb) comes </a:t>
            </a:r>
            <a:r>
              <a:rPr lang="en-US" sz="2400" b="1" u="sng" dirty="0" smtClean="0">
                <a:solidFill>
                  <a:srgbClr val="FFC000"/>
                </a:solidFill>
                <a:latin typeface="Arial Black" pitchFamily="34" charset="0"/>
              </a:rPr>
              <a:t>after</a:t>
            </a:r>
            <a:r>
              <a:rPr lang="en-US" sz="2400" b="1" dirty="0" smtClean="0">
                <a:solidFill>
                  <a:srgbClr val="FFC000"/>
                </a:solidFill>
                <a:latin typeface="Arial Black" pitchFamily="34" charset="0"/>
              </a:rPr>
              <a:t> the verb.</a:t>
            </a:r>
            <a:endParaRPr lang="en-US" sz="2400" b="1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362200"/>
            <a:ext cx="8278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C000"/>
                </a:solidFill>
                <a:latin typeface="Arial Black" pitchFamily="34" charset="0"/>
              </a:rPr>
              <a:t>There are several explanations for the Civil War.</a:t>
            </a:r>
            <a:endParaRPr lang="en-US" sz="2400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2766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C000"/>
                </a:solidFill>
                <a:latin typeface="Arial Black" pitchFamily="34" charset="0"/>
              </a:rPr>
              <a:t>We were looking down the street when —all of a sudden — here come Joe and his two brothers.</a:t>
            </a:r>
            <a:endParaRPr lang="en-US" sz="2400" b="1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9530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C000"/>
                </a:solidFill>
                <a:latin typeface="Arial Black" pitchFamily="34" charset="0"/>
              </a:rPr>
              <a:t>If the management team takes this attitude, there is very little latitude for negotiation.</a:t>
            </a:r>
            <a:endParaRPr lang="en-US" sz="2400" dirty="0">
              <a:solidFill>
                <a:srgbClr val="FFC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94</TotalTime>
  <Words>847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internet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Station27</dc:creator>
  <cp:lastModifiedBy>Station27</cp:lastModifiedBy>
  <cp:revision>10</cp:revision>
  <dcterms:created xsi:type="dcterms:W3CDTF">2013-03-11T05:21:45Z</dcterms:created>
  <dcterms:modified xsi:type="dcterms:W3CDTF">2013-03-11T06:56:38Z</dcterms:modified>
</cp:coreProperties>
</file>